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3"/>
    <p:sldId id="1070" r:id="rId4"/>
    <p:sldId id="1071" r:id="rId5"/>
    <p:sldId id="1094" r:id="rId6"/>
    <p:sldId id="1107" r:id="rId7"/>
    <p:sldId id="1072" r:id="rId8"/>
    <p:sldId id="1073" r:id="rId9"/>
    <p:sldId id="1079" r:id="rId10"/>
    <p:sldId id="1108" r:id="rId11"/>
    <p:sldId id="1110" r:id="rId12"/>
    <p:sldId id="1111" r:id="rId13"/>
    <p:sldId id="1112" r:id="rId14"/>
    <p:sldId id="1114" r:id="rId15"/>
    <p:sldId id="1103" r:id="rId16"/>
    <p:sldId id="1104" r:id="rId17"/>
    <p:sldId id="1105" r:id="rId18"/>
    <p:sldId id="1115" r:id="rId19"/>
    <p:sldId id="1116" r:id="rId20"/>
    <p:sldId id="1117" r:id="rId21"/>
    <p:sldId id="1118" r:id="rId22"/>
    <p:sldId id="1119" r:id="rId23"/>
    <p:sldId id="1106" r:id="rId24"/>
    <p:sldId id="1120" r:id="rId2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28.png"/><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15.png"/><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33.png"/><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15.png"/><Relationship Id="rId1" Type="http://schemas.openxmlformats.org/officeDocument/2006/relationships/image" Target="../media/image34.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15.png"/><Relationship Id="rId1"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3</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交变电流与远距离输电</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mj-ea"/>
                <a:cs typeface="微软雅黑" panose="020B0503020204020204" pitchFamily="34" charset="-122"/>
              </a:rPr>
              <a:t>4</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电能的远距离输送</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1.eps" descr="id:2147489352;FounderCES"/>
          <p:cNvPicPr/>
          <p:nvPr/>
        </p:nvPicPr>
        <p:blipFill>
          <a:blip r:embed="rId1"/>
          <a:stretch>
            <a:fillRect/>
          </a:stretch>
        </p:blipFill>
        <p:spPr>
          <a:xfrm>
            <a:off x="400679" y="917346"/>
            <a:ext cx="1092200" cy="351790"/>
          </a:xfrm>
          <a:prstGeom prst="rect">
            <a:avLst/>
          </a:prstGeom>
        </p:spPr>
      </p:pic>
      <p:pic>
        <p:nvPicPr>
          <p:cNvPr id="5" name="24答案.eps" descr="id:2147489373;FounderCES"/>
          <p:cNvPicPr/>
          <p:nvPr/>
        </p:nvPicPr>
        <p:blipFill>
          <a:blip r:embed="rId2"/>
          <a:stretch>
            <a:fillRect/>
          </a:stretch>
        </p:blipFill>
        <p:spPr>
          <a:xfrm>
            <a:off x="395358" y="6271816"/>
            <a:ext cx="840740" cy="299720"/>
          </a:xfrm>
          <a:prstGeom prst="rect">
            <a:avLst/>
          </a:prstGeom>
        </p:spPr>
      </p:pic>
      <p:sp>
        <p:nvSpPr>
          <p:cNvPr id="7" name="内容占位符 6"/>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图所示为长距离高压输电的示意图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关于长距离输电，下列说法正确的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减小输电导线的横截面积有利于减小输电过程中的电能损失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高压输电通过减小输电电流来减小电路的发热损耗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在输送电压一定时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输送的电功率越大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输电过程中的电能损失越小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高压输电综合考虑各种因素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越高越好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2350790" y="1412776"/>
            <a:ext cx="7557960" cy="2645892"/>
          </a:xfrm>
          <a:prstGeom prst="rect">
            <a:avLst/>
          </a:prstGeom>
        </p:spPr>
      </p:pic>
      <p:sp>
        <p:nvSpPr>
          <p:cNvPr id="3" name="矩形 2"/>
          <p:cNvSpPr/>
          <p:nvPr/>
        </p:nvSpPr>
        <p:spPr>
          <a:xfrm>
            <a:off x="1297954" y="6190843"/>
            <a:ext cx="389850" cy="461665"/>
          </a:xfrm>
          <a:prstGeom prst="rect">
            <a:avLst/>
          </a:prstGeom>
        </p:spPr>
        <p:txBody>
          <a:bodyPr wrap="none">
            <a:spAutoFit/>
          </a:bodyPr>
          <a:lstStyle/>
          <a:p>
            <a:r>
              <a:rPr lang="en-US" altLang="zh-CN" sz="2400">
                <a:solidFill>
                  <a:srgbClr val="000000"/>
                </a:solidFill>
              </a:rPr>
              <a:t>B</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366;FounderCES"/>
          <p:cNvPicPr/>
          <p:nvPr/>
        </p:nvPicPr>
        <p:blipFill>
          <a:blip r:embed="rId1"/>
          <a:stretch>
            <a:fillRect/>
          </a:stretch>
        </p:blipFill>
        <p:spPr>
          <a:xfrm>
            <a:off x="478582" y="980728"/>
            <a:ext cx="840740" cy="299720"/>
          </a:xfrm>
          <a:prstGeom prst="rect">
            <a:avLst/>
          </a:prstGeom>
        </p:spPr>
      </p:pic>
      <p:sp>
        <p:nvSpPr>
          <p:cNvPr id="5" name="内容占位符 4"/>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输电导线的横截面积会增大输电导线的电阻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根据输电过程中损失的电功率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这样做不利于减小输电过程中的电能损失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根据输电过程中损失的电功率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高压输电中减小输电电流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有利于减小电路的发热损耗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输送电压一定时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输送的电功率越大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输电线上的电流越大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输电过程中的电能损失越大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高压输电需要综合考虑输送功率大小、距离的远近、技术和经济要求等各个方面的因素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所以不是输电电压越高越好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2566814" y="4005064"/>
            <a:ext cx="7557960" cy="264589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2.eps" descr="id:2147489401;FounderCES"/>
          <p:cNvPicPr/>
          <p:nvPr/>
        </p:nvPicPr>
        <p:blipFill>
          <a:blip r:embed="rId1"/>
          <a:stretch>
            <a:fillRect/>
          </a:stretch>
        </p:blipFill>
        <p:spPr>
          <a:xfrm>
            <a:off x="478582" y="936655"/>
            <a:ext cx="1031875" cy="332105"/>
          </a:xfrm>
          <a:prstGeom prst="rect">
            <a:avLst/>
          </a:prstGeom>
        </p:spPr>
      </p:pic>
      <p:pic>
        <p:nvPicPr>
          <p:cNvPr id="6" name="24答案.eps" descr="id:2147489436;FounderCES"/>
          <p:cNvPicPr/>
          <p:nvPr/>
        </p:nvPicPr>
        <p:blipFill>
          <a:blip r:embed="rId2"/>
          <a:stretch>
            <a:fillRect/>
          </a:stretch>
        </p:blipFill>
        <p:spPr>
          <a:xfrm>
            <a:off x="478582" y="3244979"/>
            <a:ext cx="840740" cy="299720"/>
          </a:xfrm>
          <a:prstGeom prst="rect">
            <a:avLst/>
          </a:prstGeom>
        </p:spPr>
      </p:pic>
      <p:sp>
        <p:nvSpPr>
          <p:cNvPr id="4" name="内容占位符 3"/>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图所示，发电站通过升压变压器、输电导线和降压变压器把电能输送到用户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升压变压器和降压变压器都视为理想变压器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若发电机的输出功率是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kW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，输出电压是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，升压变压器的原、副线圈的匝数比为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求升压变压器的输出电压和输电导线中的电流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414686" y="3164006"/>
            <a:ext cx="2402261" cy="461665"/>
          </a:xfrm>
          <a:prstGeom prst="rect">
            <a:avLst/>
          </a:prstGeom>
        </p:spPr>
        <p:txBody>
          <a:bodyPr wrap="none">
            <a:spAutoFit/>
          </a:bodyPr>
          <a:lstStyle/>
          <a:p>
            <a:r>
              <a:rPr lang="en-US" altLang="zh-CN" sz="2400">
                <a:solidFill>
                  <a:srgbClr val="000000"/>
                </a:solidFill>
              </a:rPr>
              <a:t>6</a:t>
            </a:r>
            <a:r>
              <a:rPr lang="en-US" altLang="zh-CN" sz="2400">
                <a:solidFill>
                  <a:srgbClr val="000000"/>
                </a:solidFill>
                <a:ea typeface="楷体" panose="02010609060101010101" pitchFamily="49" charset="-122"/>
              </a:rPr>
              <a:t> </a:t>
            </a:r>
            <a:r>
              <a:rPr lang="en-US" altLang="zh-CN" sz="2400">
                <a:solidFill>
                  <a:srgbClr val="000000"/>
                </a:solidFill>
              </a:rPr>
              <a:t>250</a:t>
            </a:r>
            <a:r>
              <a:rPr lang="en-US" altLang="zh-CN" sz="2400">
                <a:solidFill>
                  <a:srgbClr val="000000"/>
                </a:solidFill>
                <a:ea typeface="楷体" panose="02010609060101010101" pitchFamily="49" charset="-122"/>
              </a:rPr>
              <a:t>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　</a:t>
            </a:r>
            <a:r>
              <a:rPr lang="en-US" altLang="zh-CN" sz="2400">
                <a:solidFill>
                  <a:srgbClr val="000000"/>
                </a:solidFill>
              </a:rPr>
              <a:t>16</a:t>
            </a:r>
            <a:r>
              <a:rPr lang="en-US" altLang="zh-CN" sz="2400">
                <a:solidFill>
                  <a:srgbClr val="000000"/>
                </a:solidFill>
                <a:ea typeface="楷体" panose="02010609060101010101" pitchFamily="49" charset="-122"/>
              </a:rPr>
              <a:t> </a:t>
            </a:r>
            <a:r>
              <a:rPr lang="en-US" altLang="zh-CN" sz="2400">
                <a:solidFill>
                  <a:srgbClr val="000000"/>
                </a:solidFill>
              </a:rPr>
              <a:t>A</a:t>
            </a:r>
            <a:r>
              <a:rPr lang="zh-CN" altLang="zh-CN" sz="2400">
                <a:solidFill>
                  <a:srgbClr val="000000"/>
                </a:solidFill>
                <a:cs typeface="Times New Roman" panose="02020603050405020304" pitchFamily="18" charset="0"/>
              </a:rPr>
              <a:t>　</a:t>
            </a:r>
            <a:endParaRPr lang="zh-CN" altLang="en-US"/>
          </a:p>
        </p:txBody>
      </p:sp>
      <p:pic>
        <p:nvPicPr>
          <p:cNvPr id="8" name="f308u.jpg" descr="id:2147492103;FounderCES"/>
          <p:cNvPicPr/>
          <p:nvPr/>
        </p:nvPicPr>
        <p:blipFill>
          <a:blip r:embed="rId3"/>
          <a:stretch>
            <a:fillRect/>
          </a:stretch>
        </p:blipFill>
        <p:spPr>
          <a:xfrm>
            <a:off x="5807174" y="4293096"/>
            <a:ext cx="6129020" cy="2061210"/>
          </a:xfrm>
          <a:prstGeom prst="rect">
            <a:avLst/>
          </a:prstGeom>
        </p:spPr>
      </p:pic>
      <mc:AlternateContent xmlns:mc="http://schemas.openxmlformats.org/markup-compatibility/2006">
        <mc:Choice xmlns:a14="http://schemas.microsoft.com/office/drawing/2010/main" Requires="a14">
          <p:sp>
            <p:nvSpPr>
              <p:cNvPr id="3" name="矩形 2"/>
              <p:cNvSpPr/>
              <p:nvPr/>
            </p:nvSpPr>
            <p:spPr>
              <a:xfrm>
                <a:off x="372070" y="3640791"/>
                <a:ext cx="8928992" cy="262539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对</a:t>
                </a:r>
                <a:r>
                  <a:rPr lang="zh-CN" altLang="zh-CN" sz="2400">
                    <a:solidFill>
                      <a:srgbClr val="000000"/>
                    </a:solidFill>
                    <a:ea typeface="楷体" panose="02010609060101010101" pitchFamily="49" charset="-122"/>
                    <a:cs typeface="Times New Roman" panose="02020603050405020304" pitchFamily="18" charset="0"/>
                  </a:rPr>
                  <a:t>升压变压器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根据公式</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𝒏</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𝒏</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𝒏</m:t>
                            </m:r>
                          </m:e>
                          <m:sub>
                            <m:r>
                              <a:rPr lang="en-US" altLang="zh-CN" sz="2400" i="1">
                                <a:solidFill>
                                  <a:srgbClr val="000000"/>
                                </a:solidFill>
                                <a:latin typeface="Cambria Math" panose="02040503050406030204" pitchFamily="18" charset="0"/>
                                <a:cs typeface="Times New Roman" panose="02020603050405020304" pitchFamily="18" charset="0"/>
                              </a:rPr>
                              <m:t>𝟐</m:t>
                            </m:r>
                          </m:sub>
                        </m:sSub>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𝒏</m:t>
                            </m:r>
                          </m:e>
                          <m:sub>
                            <m:r>
                              <a:rPr lang="en-US" altLang="zh-CN" sz="2400" i="1">
                                <a:solidFill>
                                  <a:srgbClr val="000000"/>
                                </a:solidFill>
                                <a:latin typeface="Cambria Math" panose="02040503050406030204" pitchFamily="18" charset="0"/>
                                <a:cs typeface="Times New Roman" panose="02020603050405020304" pitchFamily="18" charset="0"/>
                              </a:rPr>
                              <m:t>𝟏</m:t>
                            </m:r>
                          </m:sub>
                        </m:sSub>
                      </m:den>
                    </m:f>
                  </m:oMath>
                </a14:m>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𝟐𝟓</m:t>
                        </m:r>
                      </m:num>
                      <m:den>
                        <m:r>
                          <a:rPr lang="en-US" altLang="zh-CN" sz="2400" i="1">
                            <a:solidFill>
                              <a:srgbClr val="000000"/>
                            </a:solidFill>
                            <a:latin typeface="Cambria Math" panose="02040503050406030204" pitchFamily="18" charset="0"/>
                            <a:cs typeface="Times New Roman" panose="02020603050405020304" pitchFamily="18" charset="0"/>
                          </a:rPr>
                          <m:t>𝟏</m:t>
                        </m:r>
                      </m:den>
                    </m:f>
                  </m:oMath>
                </a14:m>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250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6</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250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i="1">
                    <a:solidFill>
                      <a:srgbClr val="000000"/>
                    </a:solidFill>
                    <a:cs typeface="Times New Roman" panose="02020603050405020304" pitchFamily="18" charset="0"/>
                  </a:rPr>
                  <a:t>I</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𝑷</m:t>
                            </m:r>
                          </m:e>
                          <m:sub>
                            <m:r>
                              <a:rPr lang="en-US" altLang="zh-CN" sz="2400" i="1">
                                <a:solidFill>
                                  <a:srgbClr val="000000"/>
                                </a:solidFill>
                                <a:latin typeface="Cambria Math" panose="02040503050406030204" pitchFamily="18" charset="0"/>
                                <a:cs typeface="Times New Roman" panose="02020603050405020304" pitchFamily="18" charset="0"/>
                              </a:rPr>
                              <m:t>𝟐</m:t>
                            </m:r>
                          </m:sub>
                        </m:sSub>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𝑷</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oMath>
                </a14:m>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𝟏𝟎𝟎</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𝟎𝟎𝟎</m:t>
                        </m:r>
                      </m:num>
                      <m:den>
                        <m:r>
                          <a:rPr lang="en-US" altLang="zh-CN" sz="2400" i="1">
                            <a:solidFill>
                              <a:srgbClr val="000000"/>
                            </a:solidFill>
                            <a:latin typeface="Cambria Math" panose="02040503050406030204" pitchFamily="18" charset="0"/>
                            <a:cs typeface="Times New Roman" panose="02020603050405020304" pitchFamily="18" charset="0"/>
                          </a:rPr>
                          <m:t>𝟔</m:t>
                        </m:r>
                        <m:r>
                          <m:rPr>
                            <m:nor/>
                          </m:rPr>
                          <a:rPr lang="en-US" altLang="zh-CN" sz="240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𝟐𝟓𝟎</m:t>
                        </m:r>
                      </m:den>
                    </m:f>
                  </m:oMath>
                </a14:m>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16</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A</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3" name="矩形 2"/>
              <p:cNvSpPr>
                <a:spLocks noRot="1" noChangeAspect="1" noMove="1" noResize="1" noEditPoints="1" noAdjustHandles="1" noChangeArrowheads="1" noChangeShapeType="1" noTextEdit="1"/>
              </p:cNvSpPr>
              <p:nvPr/>
            </p:nvSpPr>
            <p:spPr>
              <a:xfrm>
                <a:off x="372070" y="3640791"/>
                <a:ext cx="8928992" cy="2625399"/>
              </a:xfrm>
              <a:prstGeom prst="rect">
                <a:avLst/>
              </a:prstGeom>
              <a:blipFill rotWithShape="1">
                <a:blip r:embed="rId4"/>
                <a:stretch>
                  <a:fillRect l="-7" t="-13" r="2" b="-6675"/>
                </a:stretch>
              </a:blipFill>
            </p:spPr>
            <p:txBody>
              <a:bodyPr/>
              <a:lstStyle/>
              <a:p>
                <a:r>
                  <a:rPr lang="zh-CN" altLang="en-US">
                    <a:noFill/>
                  </a:rPr>
                  <a:t> </a:t>
                </a:r>
              </a:p>
            </p:txBody>
          </p:sp>
        </mc:Fallback>
      </mc:AlternateContent>
      <p:pic>
        <p:nvPicPr>
          <p:cNvPr id="9" name="24解析.eps" descr="id:2147492110;FounderCES"/>
          <p:cNvPicPr/>
          <p:nvPr/>
        </p:nvPicPr>
        <p:blipFill>
          <a:blip r:embed="rId5"/>
          <a:stretch>
            <a:fillRect/>
          </a:stretch>
        </p:blipFill>
        <p:spPr>
          <a:xfrm>
            <a:off x="520686" y="3981186"/>
            <a:ext cx="840740" cy="2997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若输电导线中的电功率损失为输入功率的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％，求输电导线的总电阻和降压变压器原线圈两端的电压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2117;FounderCES"/>
          <p:cNvPicPr/>
          <p:nvPr/>
        </p:nvPicPr>
        <p:blipFill>
          <a:blip r:embed="rId1"/>
          <a:stretch>
            <a:fillRect/>
          </a:stretch>
        </p:blipFill>
        <p:spPr>
          <a:xfrm>
            <a:off x="478582" y="2049160"/>
            <a:ext cx="840740" cy="299720"/>
          </a:xfrm>
          <a:prstGeom prst="rect">
            <a:avLst/>
          </a:prstGeom>
        </p:spPr>
      </p:pic>
      <p:sp>
        <p:nvSpPr>
          <p:cNvPr id="2" name="矩形 1"/>
          <p:cNvSpPr/>
          <p:nvPr/>
        </p:nvSpPr>
        <p:spPr>
          <a:xfrm>
            <a:off x="1446572" y="1866817"/>
            <a:ext cx="3983310" cy="646331"/>
          </a:xfrm>
          <a:prstGeom prst="rect">
            <a:avLst/>
          </a:prstGeom>
        </p:spPr>
        <p:txBody>
          <a:bodyPr wrap="square">
            <a:spAutoFit/>
          </a:bodyPr>
          <a:lstStyle/>
          <a:p>
            <a:pPr algn="just">
              <a:lnSpc>
                <a:spcPct val="150000"/>
              </a:lnSpc>
              <a:spcAft>
                <a:spcPts val="0"/>
              </a:spcAft>
            </a:pPr>
            <a:r>
              <a:rPr lang="en-US" altLang="zh-CN" sz="2400">
                <a:solidFill>
                  <a:srgbClr val="000000"/>
                </a:solidFill>
                <a:cs typeface="Times New Roman" panose="02020603050405020304" pitchFamily="18" charset="0"/>
              </a:rPr>
              <a:t>15</a:t>
            </a:r>
            <a:r>
              <a:rPr lang="en-US" altLang="zh-CN" sz="2400">
                <a:solidFill>
                  <a:srgbClr val="000000"/>
                </a:solidFill>
                <a:latin typeface="+mn-lt"/>
                <a:cs typeface="Times New Roman" panose="02020603050405020304" pitchFamily="18" charset="0"/>
              </a:rPr>
              <a:t>.6</a:t>
            </a:r>
            <a:r>
              <a:rPr lang="en-US" altLang="zh-CN" sz="2400">
                <a:solidFill>
                  <a:srgbClr val="000000"/>
                </a:solidFill>
                <a:cs typeface="Times New Roman" panose="02020603050405020304" pitchFamily="18" charset="0"/>
              </a:rPr>
              <a:t>25</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Ω</a:t>
            </a:r>
            <a:r>
              <a:rPr lang="zh-CN"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6</a:t>
            </a:r>
            <a:r>
              <a:rPr lang="en-US" altLang="zh-CN" sz="2400" smtClean="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000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endParaRPr lang="zh-CN" altLang="zh-CN" sz="105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5" name="矩形 4"/>
              <p:cNvSpPr/>
              <p:nvPr/>
            </p:nvSpPr>
            <p:spPr>
              <a:xfrm>
                <a:off x="406574" y="2420888"/>
                <a:ext cx="6092825" cy="2691634"/>
              </a:xfrm>
              <a:prstGeom prst="rect">
                <a:avLst/>
              </a:prstGeom>
            </p:spPr>
            <p:txBody>
              <a:bodyPr>
                <a:spAutoFit/>
              </a:bodyPr>
              <a:lstStyle/>
              <a:p>
                <a:pPr algn="just">
                  <a:lnSpc>
                    <a:spcPct val="150000"/>
                  </a:lnSpc>
                  <a:spcAft>
                    <a:spcPts val="0"/>
                  </a:spcAft>
                </a:pPr>
                <a:r>
                  <a:rPr lang="en-US" altLang="zh-CN" sz="2400" i="1" smtClean="0">
                    <a:solidFill>
                      <a:srgbClr val="000000"/>
                    </a:solidFill>
                    <a:cs typeface="Times New Roman" panose="02020603050405020304" pitchFamily="18" charset="0"/>
                  </a:rPr>
                  <a:t>              P</a:t>
                </a:r>
                <a:r>
                  <a:rPr lang="zh-CN" altLang="zh-CN" sz="2400" baseline="-25000">
                    <a:solidFill>
                      <a:srgbClr val="000000"/>
                    </a:solidFill>
                    <a:ea typeface="楷体" panose="02010609060101010101" pitchFamily="49" charset="-122"/>
                    <a:cs typeface="Times New Roman" panose="02020603050405020304" pitchFamily="18" charset="0"/>
                  </a:rPr>
                  <a:t>损</a:t>
                </a:r>
                <a:r>
                  <a:rPr lang="zh-CN" altLang="zh-CN" sz="2400">
                    <a:solidFill>
                      <a:srgbClr val="000000"/>
                    </a:solidFill>
                    <a:cs typeface="Times New Roman" panose="02020603050405020304" pitchFamily="18" charset="0"/>
                  </a:rPr>
                  <a:t>＝</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𝑰</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en-US" altLang="zh-CN" sz="2400" i="1">
                    <a:solidFill>
                      <a:srgbClr val="000000"/>
                    </a:solidFill>
                    <a:cs typeface="Times New Roman" panose="02020603050405020304" pitchFamily="18" charset="0"/>
                  </a:rPr>
                  <a:t>R</a:t>
                </a:r>
                <a:r>
                  <a:rPr lang="zh-CN" altLang="zh-CN" sz="2400" baseline="-25000">
                    <a:solidFill>
                      <a:srgbClr val="000000"/>
                    </a:solidFill>
                    <a:ea typeface="楷体" panose="02010609060101010101" pitchFamily="49" charset="-122"/>
                    <a:cs typeface="Times New Roman" panose="02020603050405020304" pitchFamily="18" charset="0"/>
                  </a:rPr>
                  <a:t>线</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P</a:t>
                </a:r>
                <a:r>
                  <a:rPr lang="zh-CN" altLang="zh-CN" sz="2400" baseline="-25000">
                    <a:solidFill>
                      <a:srgbClr val="000000"/>
                    </a:solidFill>
                    <a:ea typeface="楷体" panose="02010609060101010101" pitchFamily="49" charset="-122"/>
                    <a:cs typeface="Times New Roman" panose="02020603050405020304" pitchFamily="18" charset="0"/>
                  </a:rPr>
                  <a:t>损</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0</a:t>
                </a:r>
                <a:r>
                  <a:rPr lang="en-US" altLang="zh-CN" sz="2400">
                    <a:solidFill>
                      <a:srgbClr val="000000"/>
                    </a:solidFill>
                    <a:latin typeface="+mn-lt"/>
                    <a:cs typeface="Times New Roman" panose="02020603050405020304" pitchFamily="18" charset="0"/>
                  </a:rPr>
                  <a:t>.0</a:t>
                </a:r>
                <a:r>
                  <a:rPr lang="en-US" altLang="zh-CN" sz="2400">
                    <a:solidFill>
                      <a:srgbClr val="000000"/>
                    </a:solidFill>
                    <a:cs typeface="Times New Roman" panose="02020603050405020304" pitchFamily="18" charset="0"/>
                  </a:rPr>
                  <a:t>4</a:t>
                </a:r>
                <a:r>
                  <a:rPr lang="en-US" altLang="zh-CN" sz="2400" i="1">
                    <a:solidFill>
                      <a:srgbClr val="000000"/>
                    </a:solidFill>
                    <a:cs typeface="Times New Roman" panose="02020603050405020304" pitchFamily="18" charset="0"/>
                  </a:rPr>
                  <a:t>P</a:t>
                </a:r>
                <a:r>
                  <a:rPr lang="en-US" altLang="zh-CN" sz="2400" baseline="-250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所以</a:t>
                </a:r>
                <a:r>
                  <a:rPr lang="en-US" altLang="zh-CN" sz="2400" i="1">
                    <a:solidFill>
                      <a:srgbClr val="000000"/>
                    </a:solidFill>
                    <a:cs typeface="Times New Roman" panose="02020603050405020304" pitchFamily="18" charset="0"/>
                  </a:rPr>
                  <a:t>R</a:t>
                </a:r>
                <a:r>
                  <a:rPr lang="zh-CN" altLang="zh-CN" sz="2400" baseline="-25000">
                    <a:solidFill>
                      <a:srgbClr val="000000"/>
                    </a:solidFill>
                    <a:ea typeface="楷体" panose="02010609060101010101" pitchFamily="49" charset="-122"/>
                    <a:cs typeface="Times New Roman" panose="02020603050405020304" pitchFamily="18" charset="0"/>
                  </a:rPr>
                  <a:t>线</a:t>
                </a:r>
                <a:r>
                  <a:rPr lang="zh-CN" altLang="zh-CN" sz="240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𝟎𝟒</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𝑷</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𝑰</m:t>
                            </m:r>
                          </m:e>
                          <m:sub>
                            <m:r>
                              <a:rPr lang="en-US" altLang="zh-CN" sz="2400" i="1">
                                <a:solidFill>
                                  <a:srgbClr val="000000"/>
                                </a:solidFill>
                                <a:latin typeface="Cambria Math" panose="02040503050406030204" pitchFamily="18" charset="0"/>
                                <a:cs typeface="Times New Roman" panose="02020603050405020304" pitchFamily="18" charset="0"/>
                              </a:rPr>
                              <m:t>𝟐</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den>
                    </m:f>
                  </m:oMath>
                </a14:m>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1</a:t>
                </a:r>
                <a:r>
                  <a:rPr lang="en-US" altLang="zh-CN" sz="2400">
                    <a:solidFill>
                      <a:srgbClr val="000000"/>
                    </a:solidFill>
                    <a:latin typeface="+mn-lt"/>
                    <a:cs typeface="Times New Roman" panose="02020603050405020304" pitchFamily="18" charset="0"/>
                  </a:rPr>
                  <a:t>5.6</a:t>
                </a:r>
                <a:r>
                  <a:rPr lang="en-US" altLang="zh-CN" sz="2400">
                    <a:solidFill>
                      <a:srgbClr val="000000"/>
                    </a:solidFill>
                    <a:cs typeface="Times New Roman" panose="02020603050405020304" pitchFamily="18" charset="0"/>
                  </a:rPr>
                  <a:t>25</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Ω</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因为</a:t>
                </a:r>
                <a:r>
                  <a:rPr lang="en-US" altLang="zh-CN" sz="2400">
                    <a:solidFill>
                      <a:srgbClr val="000000"/>
                    </a:solidFill>
                    <a:cs typeface="Times New Roman" panose="02020603050405020304" pitchFamily="18" charset="0"/>
                  </a:rPr>
                  <a:t>Δ</a:t>
                </a:r>
                <a:r>
                  <a:rPr lang="en-US" altLang="zh-CN" sz="2400" i="1">
                    <a:solidFill>
                      <a:srgbClr val="000000"/>
                    </a:solidFill>
                    <a:cs typeface="Times New Roman" panose="02020603050405020304" pitchFamily="18" charset="0"/>
                  </a:rPr>
                  <a:t>U</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I</a:t>
                </a:r>
                <a:r>
                  <a:rPr lang="en-US" altLang="zh-CN" sz="2400" baseline="-25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R</a:t>
                </a:r>
                <a:r>
                  <a:rPr lang="zh-CN" altLang="zh-CN" sz="2400" baseline="-25000">
                    <a:solidFill>
                      <a:srgbClr val="000000"/>
                    </a:solidFill>
                    <a:ea typeface="楷体" panose="02010609060101010101" pitchFamily="49" charset="-122"/>
                    <a:cs typeface="Times New Roman" panose="02020603050405020304" pitchFamily="18" charset="0"/>
                  </a:rPr>
                  <a:t>线</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所以</a:t>
                </a: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U</a:t>
                </a:r>
                <a:r>
                  <a:rPr lang="en-US" altLang="zh-CN" sz="2400" baseline="-250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a:t>
                </a:r>
                <a:r>
                  <a:rPr lang="en-US" altLang="zh-CN" sz="2400" i="1">
                    <a:solidFill>
                      <a:srgbClr val="000000"/>
                    </a:solidFill>
                    <a:cs typeface="Times New Roman" panose="02020603050405020304" pitchFamily="18" charset="0"/>
                  </a:rPr>
                  <a:t>I</a:t>
                </a:r>
                <a:r>
                  <a:rPr lang="en-US" altLang="zh-CN" sz="2400" baseline="-25000">
                    <a:solidFill>
                      <a:srgbClr val="000000"/>
                    </a:solidFill>
                    <a:cs typeface="Times New Roman" panose="02020603050405020304" pitchFamily="18" charset="0"/>
                  </a:rPr>
                  <a:t>2</a:t>
                </a:r>
                <a:r>
                  <a:rPr lang="en-US" altLang="zh-CN" sz="2400" i="1">
                    <a:solidFill>
                      <a:srgbClr val="000000"/>
                    </a:solidFill>
                    <a:cs typeface="Times New Roman" panose="02020603050405020304" pitchFamily="18" charset="0"/>
                  </a:rPr>
                  <a:t>R</a:t>
                </a:r>
                <a:r>
                  <a:rPr lang="zh-CN" altLang="zh-CN" sz="2400" baseline="-25000">
                    <a:solidFill>
                      <a:srgbClr val="000000"/>
                    </a:solidFill>
                    <a:ea typeface="楷体" panose="02010609060101010101" pitchFamily="49" charset="-122"/>
                    <a:cs typeface="Times New Roman" panose="02020603050405020304" pitchFamily="18" charset="0"/>
                  </a:rPr>
                  <a:t>线</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6</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cs typeface="Times New Roman" panose="02020603050405020304" pitchFamily="18" charset="0"/>
                  </a:rPr>
                  <a:t>000</a:t>
                </a:r>
                <a:r>
                  <a:rPr lang="en-US"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latin typeface="Book Antiqua" panose="02040602050305030304" pitchFamily="18" charset="0"/>
                    <a:cs typeface="Times New Roman" panose="02020603050405020304" pitchFamily="18" charset="0"/>
                  </a:rPr>
                  <a:t>V</a:t>
                </a:r>
                <a:r>
                  <a:rPr lang="en-US" altLang="zh-CN" sz="2400">
                    <a:solidFill>
                      <a:srgbClr val="000000"/>
                    </a:solidFill>
                    <a:latin typeface="宋体" panose="02010600030101010101" pitchFamily="2"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406574" y="2420888"/>
                <a:ext cx="6092825" cy="2691634"/>
              </a:xfrm>
              <a:prstGeom prst="rect">
                <a:avLst/>
              </a:prstGeom>
              <a:blipFill rotWithShape="1">
                <a:blip r:embed="rId2"/>
                <a:stretch>
                  <a:fillRect l="-3" t="-10" r="3" b="5"/>
                </a:stretch>
              </a:blipFill>
            </p:spPr>
            <p:txBody>
              <a:bodyPr/>
              <a:lstStyle/>
              <a:p>
                <a:r>
                  <a:rPr lang="zh-CN" altLang="en-US">
                    <a:noFill/>
                  </a:rPr>
                  <a:t> </a:t>
                </a:r>
              </a:p>
            </p:txBody>
          </p:sp>
        </mc:Fallback>
      </mc:AlternateContent>
      <p:pic>
        <p:nvPicPr>
          <p:cNvPr id="6" name="24解析.eps" descr="id:2147492110;FounderCES"/>
          <p:cNvPicPr/>
          <p:nvPr/>
        </p:nvPicPr>
        <p:blipFill>
          <a:blip r:embed="rId3"/>
          <a:stretch>
            <a:fillRect/>
          </a:stretch>
        </p:blipFill>
        <p:spPr>
          <a:xfrm>
            <a:off x="515899" y="2693191"/>
            <a:ext cx="840740" cy="299720"/>
          </a:xfrm>
          <a:prstGeom prst="rect">
            <a:avLst/>
          </a:prstGeom>
        </p:spPr>
      </p:pic>
      <p:pic>
        <p:nvPicPr>
          <p:cNvPr id="7" name="f308u.jpg" descr="id:2147492103;FounderCES"/>
          <p:cNvPicPr/>
          <p:nvPr/>
        </p:nvPicPr>
        <p:blipFill>
          <a:blip r:embed="rId4"/>
          <a:stretch>
            <a:fillRect/>
          </a:stretch>
        </p:blipFill>
        <p:spPr>
          <a:xfrm>
            <a:off x="5243226" y="1812446"/>
            <a:ext cx="6129020" cy="20612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5015086" y="3429000"/>
            <a:ext cx="990860" cy="654537"/>
          </a:xfrm>
          <a:prstGeom prst="rect">
            <a:avLst/>
          </a:prstGeom>
        </p:spPr>
      </p:pic>
      <p:pic>
        <p:nvPicPr>
          <p:cNvPr id="6" name="图片 5"/>
          <p:cNvPicPr>
            <a:picLocks noChangeAspect="1"/>
          </p:cNvPicPr>
          <p:nvPr/>
        </p:nvPicPr>
        <p:blipFill>
          <a:blip r:embed="rId1"/>
          <a:stretch>
            <a:fillRect/>
          </a:stretch>
        </p:blipFill>
        <p:spPr>
          <a:xfrm>
            <a:off x="3583552" y="3267732"/>
            <a:ext cx="1368152" cy="86409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56792"/>
                <a:ext cx="11485848" cy="310187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原线圈</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有负载的理想变压器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分析理想变压器原线圈接有负载的问题，要明确原线圈所在电路的结构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负载与原线圈串联，如图甲所示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原线圈两端的电压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的电流等于原线圈中的电流，有</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r>
                          <a:rPr lang="en-US" altLang="zh-CN" b="1" i="1" smtClean="0">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𝑹</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，电源的输出功率等于原线圈的输入功率和与原线串联的用电器的功率之和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556792"/>
                <a:ext cx="11485848" cy="3101875"/>
              </a:xfrm>
              <a:blipFill rotWithShape="1">
                <a:blip r:embed="rId2"/>
                <a:stretch>
                  <a:fillRect l="-2" t="-13" r="1" b="10"/>
                </a:stretch>
              </a:blipFill>
            </p:spPr>
            <p:txBody>
              <a:bodyPr/>
              <a:lstStyle/>
              <a:p>
                <a:r>
                  <a:rPr lang="zh-CN" altLang="en-US">
                    <a:noFill/>
                  </a:rPr>
                  <a:t> </a:t>
                </a:r>
              </a:p>
            </p:txBody>
          </p:sp>
        </mc:Fallback>
      </mc:AlternateContent>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2680140" y="729392"/>
            <a:ext cx="6727434" cy="755392"/>
          </a:xfrm>
          <a:prstGeom prst="rect">
            <a:avLst/>
          </a:prstGeom>
        </p:spPr>
      </p:pic>
      <p:pic>
        <p:nvPicPr>
          <p:cNvPr id="4" name="情境1.eps" descr="id:2147492131;FounderCES"/>
          <p:cNvPicPr/>
          <p:nvPr/>
        </p:nvPicPr>
        <p:blipFill>
          <a:blip r:embed="rId4"/>
          <a:stretch>
            <a:fillRect/>
          </a:stretch>
        </p:blipFill>
        <p:spPr>
          <a:xfrm>
            <a:off x="478582" y="1700808"/>
            <a:ext cx="1103630" cy="387350"/>
          </a:xfrm>
          <a:prstGeom prst="rect">
            <a:avLst/>
          </a:prstGeom>
        </p:spPr>
      </p:pic>
      <p:pic>
        <p:nvPicPr>
          <p:cNvPr id="5" name="图片 4"/>
          <p:cNvPicPr>
            <a:picLocks noChangeAspect="1"/>
          </p:cNvPicPr>
          <p:nvPr/>
        </p:nvPicPr>
        <p:blipFill>
          <a:blip r:embed="rId5"/>
          <a:stretch>
            <a:fillRect/>
          </a:stretch>
        </p:blipFill>
        <p:spPr>
          <a:xfrm>
            <a:off x="5951190" y="4131828"/>
            <a:ext cx="3861386" cy="220441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630710" y="1450280"/>
            <a:ext cx="2376264" cy="79208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055495"/>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负载与原线圈并联，如图乙所示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原线圈两端的电压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，原线圈中的电流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，电源的输出功率等于原线圈的输入功率和与原线圈并联的用电器的功率之和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055495"/>
              </a:xfrm>
              <a:blipFill rotWithShape="1">
                <a:blip r:embed="rId2"/>
                <a:stretch>
                  <a:fillRect l="-2" t="-31" r="1" b="31"/>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3070870" y="2946528"/>
            <a:ext cx="4859760" cy="296009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之间接有交流电源，其电压的有效值为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电路中共接有六个相同的定值电阻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断开，滑动变阻器滑片滑到最下面时，理想变压器的输出功率最大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包含副线圈负载电阻阻值从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到无穷大的变化范围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闭合后，滑动变阻器滑片仍然滑到最下面时，下列说法正确的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变压器原、副线圈匝数的比值为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两端电压为</a:t>
            </a:r>
            <a:r>
              <a:rPr lang="en-US" altLang="zh-CN" b="1">
                <a:solidFill>
                  <a:srgbClr val="000000"/>
                </a:solidFill>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的功率是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2152;FounderCES"/>
          <p:cNvPicPr/>
          <p:nvPr/>
        </p:nvPicPr>
        <p:blipFill>
          <a:blip r:embed="rId1"/>
          <a:stretch>
            <a:fillRect/>
          </a:stretch>
        </p:blipFill>
        <p:spPr>
          <a:xfrm>
            <a:off x="550590" y="908720"/>
            <a:ext cx="1203325" cy="387350"/>
          </a:xfrm>
          <a:prstGeom prst="rect">
            <a:avLst/>
          </a:prstGeom>
        </p:spPr>
      </p:pic>
      <p:pic>
        <p:nvPicPr>
          <p:cNvPr id="4" name="cb35.jpg" descr="id:2147492159;FounderCES"/>
          <p:cNvPicPr/>
          <p:nvPr/>
        </p:nvPicPr>
        <p:blipFill>
          <a:blip r:embed="rId2"/>
          <a:stretch>
            <a:fillRect/>
          </a:stretch>
        </p:blipFill>
        <p:spPr>
          <a:xfrm>
            <a:off x="6103778" y="3148954"/>
            <a:ext cx="5537835" cy="2129155"/>
          </a:xfrm>
          <a:prstGeom prst="rect">
            <a:avLst/>
          </a:prstGeom>
        </p:spPr>
      </p:pic>
      <p:pic>
        <p:nvPicPr>
          <p:cNvPr id="5" name="24答案.eps" descr="id:2147492173;FounderCES"/>
          <p:cNvPicPr/>
          <p:nvPr/>
        </p:nvPicPr>
        <p:blipFill>
          <a:blip r:embed="rId3"/>
          <a:stretch>
            <a:fillRect/>
          </a:stretch>
        </p:blipFill>
        <p:spPr>
          <a:xfrm>
            <a:off x="520987" y="5283175"/>
            <a:ext cx="840740" cy="299720"/>
          </a:xfrm>
          <a:prstGeom prst="rect">
            <a:avLst/>
          </a:prstGeom>
        </p:spPr>
      </p:pic>
      <p:sp>
        <p:nvSpPr>
          <p:cNvPr id="6" name="矩形 5"/>
          <p:cNvSpPr/>
          <p:nvPr/>
        </p:nvSpPr>
        <p:spPr>
          <a:xfrm>
            <a:off x="1439250" y="5227616"/>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548680"/>
                <a:ext cx="11485848" cy="4746236"/>
              </a:xfrm>
            </p:spPr>
            <p:txBody>
              <a:bodyPr/>
              <a:lstStyle/>
              <a:p>
                <a:pPr hangingPunct="0">
                  <a:lnSpc>
                    <a:spcPct val="130000"/>
                  </a:lnSpc>
                  <a:spcAft>
                    <a:spcPts val="0"/>
                  </a:spcAf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设定值</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电阻阻值为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则变压器的原、副线圈及负载电阻可等效为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e>
                        </m:d>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理想变压器的输入功率</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则当</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输入功率最大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根据能量守恒定律可知</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此时输出功率也最大</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由于等效电阻和</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串联且电压相等</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并联再与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串联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两端的电压即输入电压为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副线圈输出电压</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两端电压与等效电阻两端电压相等</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闭合后</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的功率为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的功率为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548680"/>
                <a:ext cx="11485848" cy="4746236"/>
              </a:xfrm>
              <a:blipFill rotWithShape="1">
                <a:blip r:embed="rId1"/>
                <a:stretch>
                  <a:fillRect l="-2" t="-1" r="1" b="-3620"/>
                </a:stretch>
              </a:blipFill>
            </p:spPr>
            <p:txBody>
              <a:bodyPr/>
              <a:lstStyle/>
              <a:p>
                <a:r>
                  <a:rPr lang="zh-CN" altLang="en-US">
                    <a:noFill/>
                  </a:rPr>
                  <a:t> </a:t>
                </a:r>
              </a:p>
            </p:txBody>
          </p:sp>
        </mc:Fallback>
      </mc:AlternateContent>
      <p:pic>
        <p:nvPicPr>
          <p:cNvPr id="3" name="24解析.eps" descr="id:2147492166;FounderCES"/>
          <p:cNvPicPr/>
          <p:nvPr/>
        </p:nvPicPr>
        <p:blipFill>
          <a:blip r:embed="rId2"/>
          <a:stretch>
            <a:fillRect/>
          </a:stretch>
        </p:blipFill>
        <p:spPr>
          <a:xfrm>
            <a:off x="478582" y="927304"/>
            <a:ext cx="840740" cy="299720"/>
          </a:xfrm>
          <a:prstGeom prst="rect">
            <a:avLst/>
          </a:prstGeom>
        </p:spPr>
      </p:pic>
      <p:pic>
        <p:nvPicPr>
          <p:cNvPr id="5" name="图片 4"/>
          <p:cNvPicPr>
            <a:picLocks noChangeAspect="1"/>
          </p:cNvPicPr>
          <p:nvPr/>
        </p:nvPicPr>
        <p:blipFill>
          <a:blip r:embed="rId3"/>
          <a:stretch>
            <a:fillRect/>
          </a:stretch>
        </p:blipFill>
        <p:spPr>
          <a:xfrm>
            <a:off x="3934966" y="5372710"/>
            <a:ext cx="3441516" cy="129463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0405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含</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多个副线圈的理想变压器问题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对于有多个副线圈的理想变压器，原、副线圈两端的电压与匝数成正比的关系仍成立，故有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，而电流与匝数成反比的规律不再成立，但在任何情况下电流的关系都可以根据理想变压器的输入功率等于输出功率进行求解，即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04055"/>
              </a:xfrm>
              <a:blipFill rotWithShape="1">
                <a:blip r:embed="rId1"/>
                <a:stretch>
                  <a:fillRect l="-2" t="-20" r="1" b="-1488"/>
                </a:stretch>
              </a:blipFill>
            </p:spPr>
            <p:txBody>
              <a:bodyPr/>
              <a:lstStyle/>
              <a:p>
                <a:r>
                  <a:rPr lang="zh-CN" altLang="en-US">
                    <a:noFill/>
                  </a:rPr>
                  <a:t> </a:t>
                </a:r>
              </a:p>
            </p:txBody>
          </p:sp>
        </mc:Fallback>
      </mc:AlternateContent>
      <p:pic>
        <p:nvPicPr>
          <p:cNvPr id="3" name="情境2.eps" descr="id:2147492180;FounderCES"/>
          <p:cNvPicPr/>
          <p:nvPr/>
        </p:nvPicPr>
        <p:blipFill>
          <a:blip r:embed="rId2"/>
          <a:stretch>
            <a:fillRect/>
          </a:stretch>
        </p:blipFill>
        <p:spPr>
          <a:xfrm>
            <a:off x="478582" y="908720"/>
            <a:ext cx="1080770" cy="37909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图所示是某输电工程的原理简图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假设发电站输出电压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880</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，经升压变压器转换为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220k</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的高压后送入远距离输电线路，到达目的地以后，通过降压变压器将电能分别输送给两个负荷中心，降压变压器原、副线圈的匝数比为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升压变压器原、副线圈的匝数之比为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的电流与通过负荷中心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的电流之比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仅其中一个负荷中心负载增加时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另一个负荷中心获得的电压增大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当换用传统电网输电时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远距离输电线路等效电阻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若两个负荷中心负载不变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则该发电站输出功率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2187;FounderCES"/>
          <p:cNvPicPr/>
          <p:nvPr/>
        </p:nvPicPr>
        <p:blipFill>
          <a:blip r:embed="rId1"/>
          <a:stretch>
            <a:fillRect/>
          </a:stretch>
        </p:blipFill>
        <p:spPr>
          <a:xfrm>
            <a:off x="443389" y="932845"/>
            <a:ext cx="1043305" cy="335915"/>
          </a:xfrm>
          <a:prstGeom prst="rect">
            <a:avLst/>
          </a:prstGeom>
        </p:spPr>
      </p:pic>
      <p:pic>
        <p:nvPicPr>
          <p:cNvPr id="5" name="图片 4"/>
          <p:cNvPicPr>
            <a:picLocks noChangeAspect="1"/>
          </p:cNvPicPr>
          <p:nvPr/>
        </p:nvPicPr>
        <p:blipFill>
          <a:blip r:embed="rId2"/>
          <a:stretch>
            <a:fillRect/>
          </a:stretch>
        </p:blipFill>
        <p:spPr>
          <a:xfrm>
            <a:off x="7895406" y="2564904"/>
            <a:ext cx="3672408" cy="1379123"/>
          </a:xfrm>
          <a:prstGeom prst="rect">
            <a:avLst/>
          </a:prstGeom>
        </p:spPr>
      </p:pic>
      <p:pic>
        <p:nvPicPr>
          <p:cNvPr id="6" name="24答案.eps" descr="id:2147492208;FounderCES"/>
          <p:cNvPicPr/>
          <p:nvPr/>
        </p:nvPicPr>
        <p:blipFill>
          <a:blip r:embed="rId3"/>
          <a:stretch>
            <a:fillRect/>
          </a:stretch>
        </p:blipFill>
        <p:spPr>
          <a:xfrm>
            <a:off x="454339" y="5995222"/>
            <a:ext cx="840740" cy="299720"/>
          </a:xfrm>
          <a:prstGeom prst="rect">
            <a:avLst/>
          </a:prstGeom>
        </p:spPr>
      </p:pic>
      <p:sp>
        <p:nvSpPr>
          <p:cNvPr id="7" name="矩形 6"/>
          <p:cNvSpPr/>
          <p:nvPr/>
        </p:nvSpPr>
        <p:spPr>
          <a:xfrm>
            <a:off x="1497644" y="5914249"/>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225399" y="692696"/>
            <a:ext cx="7511130" cy="741973"/>
          </a:xfrm>
          <a:prstGeom prst="rect">
            <a:avLst/>
          </a:prstGeom>
        </p:spPr>
      </p:pic>
      <p:pic>
        <p:nvPicPr>
          <p:cNvPr id="5" name="知识点1.eps" descr="id:2147489289;FounderCES"/>
          <p:cNvPicPr/>
          <p:nvPr/>
        </p:nvPicPr>
        <p:blipFill>
          <a:blip r:embed="rId2"/>
          <a:stretch>
            <a:fillRect/>
          </a:stretch>
        </p:blipFill>
        <p:spPr>
          <a:xfrm>
            <a:off x="406574" y="1565418"/>
            <a:ext cx="1306195" cy="360680"/>
          </a:xfrm>
          <a:prstGeom prst="rect">
            <a:avLst/>
          </a:prstGeom>
        </p:spPr>
      </p:pic>
      <p:sp>
        <p:nvSpPr>
          <p:cNvPr id="4" name="内容占位符 3"/>
          <p:cNvSpPr>
            <a:spLocks noGrp="1"/>
          </p:cNvSpPr>
          <p:nvPr>
            <p:ph idx="1"/>
          </p:nvPr>
        </p:nvSpPr>
        <p:spPr>
          <a:xfrm>
            <a:off x="360854" y="1412776"/>
            <a:ext cx="11485848" cy="452310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采用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高压输电的原因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输电线上的功率损失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 </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 </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为输电电流，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为输电线的电阻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降低输电损耗的两个途径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减小输电线的电阻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在输电距离一定的情况下，为了减小电阻，应当选用电阻率小的金属材料，并且还要尽可能增大导线的横截面积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但导线的横截面积增大是有限度的，过粗的导线会使输电线太重，给架线施工带来很大困难，还要耗费更多的金属材料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2595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原、副线圈的匝数之比为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由于副线圈有两个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降压变压器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的电流与匝数不再成反比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仅当其中一个负荷中心负载增加时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负载电阻减小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把降压变压器及后面元件等效成一个电阻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等效电阻减小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分压减小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降压变压器原线圈电压减小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另一个负荷中心获得的电压减小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当换用传统电网输电时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远距离输电线路等效电阻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总电阻增大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输出电压不变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发电站输出功率减小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25956"/>
              </a:xfrm>
              <a:blipFill rotWithShape="1">
                <a:blip r:embed="rId1"/>
                <a:stretch>
                  <a:fillRect l="-2" t="-17" r="1" b="-228"/>
                </a:stretch>
              </a:blipFill>
            </p:spPr>
            <p:txBody>
              <a:bodyPr/>
              <a:lstStyle/>
              <a:p>
                <a:r>
                  <a:rPr lang="zh-CN" altLang="en-US">
                    <a:noFill/>
                  </a:rPr>
                  <a:t> </a:t>
                </a:r>
              </a:p>
            </p:txBody>
          </p:sp>
        </mc:Fallback>
      </mc:AlternateContent>
      <p:pic>
        <p:nvPicPr>
          <p:cNvPr id="3" name="24解析.eps" descr="id:2147492201;FounderCES"/>
          <p:cNvPicPr/>
          <p:nvPr/>
        </p:nvPicPr>
        <p:blipFill>
          <a:blip r:embed="rId2"/>
          <a:stretch>
            <a:fillRect/>
          </a:stretch>
        </p:blipFill>
        <p:spPr>
          <a:xfrm>
            <a:off x="478582" y="1124744"/>
            <a:ext cx="840740" cy="299720"/>
          </a:xfrm>
          <a:prstGeom prst="rect">
            <a:avLst/>
          </a:prstGeom>
        </p:spPr>
      </p:pic>
      <p:pic>
        <p:nvPicPr>
          <p:cNvPr id="4" name="图片 3"/>
          <p:cNvPicPr>
            <a:picLocks noChangeAspect="1"/>
          </p:cNvPicPr>
          <p:nvPr/>
        </p:nvPicPr>
        <p:blipFill>
          <a:blip r:embed="rId3"/>
          <a:stretch>
            <a:fillRect/>
          </a:stretch>
        </p:blipFill>
        <p:spPr>
          <a:xfrm>
            <a:off x="2710830" y="4365104"/>
            <a:ext cx="5418113" cy="2034699"/>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807688" y="1997466"/>
            <a:ext cx="2367638" cy="79208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1376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根据</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用户端功率的改变判断输电线上各物理量的变化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如果远距离输电的电功率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不变，输电电压为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，输电导线的总电阻为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，则输电导线上因发热而损失的功率为</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 </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 </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线</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，因此输电电压若提高到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将减小为原来的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13760"/>
              </a:xfrm>
              <a:blipFill rotWithShape="1">
                <a:blip r:embed="rId2"/>
                <a:stretch>
                  <a:fillRect l="-2" t="-18" r="1" b="18"/>
                </a:stretch>
              </a:blipFill>
            </p:spPr>
            <p:txBody>
              <a:bodyPr/>
              <a:lstStyle/>
              <a:p>
                <a:r>
                  <a:rPr lang="zh-CN" altLang="en-US">
                    <a:noFill/>
                  </a:rPr>
                  <a:t> </a:t>
                </a:r>
              </a:p>
            </p:txBody>
          </p:sp>
        </mc:Fallback>
      </mc:AlternateContent>
      <p:pic>
        <p:nvPicPr>
          <p:cNvPr id="3" name="情境3.eps" descr="id:2147492215;FounderCES"/>
          <p:cNvPicPr/>
          <p:nvPr/>
        </p:nvPicPr>
        <p:blipFill>
          <a:blip r:embed="rId3"/>
          <a:stretch>
            <a:fillRect/>
          </a:stretch>
        </p:blipFill>
        <p:spPr>
          <a:xfrm>
            <a:off x="386060" y="908720"/>
            <a:ext cx="1026160" cy="36004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88509"/>
          </a:xfrm>
        </p:spPr>
        <p:txBody>
          <a:bodyPr/>
          <a:lstStyle/>
          <a:p>
            <a:pPr hangingPunct="0">
              <a:lnSpc>
                <a:spcPct val="130000"/>
              </a:lnSpc>
              <a:spcAft>
                <a:spcPts val="0"/>
              </a:spcAft>
            </a:pPr>
            <a:r>
              <a:rPr lang="en-US" altLang="zh-CN" sz="21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1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甲是当今世界第二大水电站——白鹤滩水电站</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该水电站是我国实施</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西电东送</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的大国重器，其发电量位居全世界第二，仅次于三峡水电站</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其输电原理图如图乙所示，采用高压输电可减少输电线上电能的损耗，发电机组发出电压有效值一定的交变电流，经变压器升压后向远方输电，再经变压器降压后输送给用户</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假设输电线总电阻</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保持不变，变压器均为理想变压器，下列说法正确的是</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1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1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30000"/>
              </a:lnSpc>
              <a:spcAft>
                <a:spcPts val="0"/>
              </a:spcAft>
            </a:pP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则输电线损耗功率加倍</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则输送给用户的功率也加倍</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则输电线中的电流减半</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1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1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1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则输电线损耗功率</a:t>
            </a:r>
            <a:r>
              <a:rPr lang="zh-CN" altLang="zh-CN" sz="21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减半</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2222;FounderCES"/>
          <p:cNvPicPr/>
          <p:nvPr/>
        </p:nvPicPr>
        <p:blipFill>
          <a:blip r:embed="rId1"/>
          <a:stretch>
            <a:fillRect/>
          </a:stretch>
        </p:blipFill>
        <p:spPr>
          <a:xfrm>
            <a:off x="478582" y="836712"/>
            <a:ext cx="965835" cy="311150"/>
          </a:xfrm>
          <a:prstGeom prst="rect">
            <a:avLst/>
          </a:prstGeom>
        </p:spPr>
      </p:pic>
      <p:pic>
        <p:nvPicPr>
          <p:cNvPr id="4" name="图片 3"/>
          <p:cNvPicPr>
            <a:picLocks noChangeAspect="1"/>
          </p:cNvPicPr>
          <p:nvPr/>
        </p:nvPicPr>
        <p:blipFill>
          <a:blip r:embed="rId2"/>
          <a:stretch>
            <a:fillRect/>
          </a:stretch>
        </p:blipFill>
        <p:spPr>
          <a:xfrm>
            <a:off x="3988412" y="2507355"/>
            <a:ext cx="2115366" cy="1566038"/>
          </a:xfrm>
          <a:prstGeom prst="rect">
            <a:avLst/>
          </a:prstGeom>
        </p:spPr>
      </p:pic>
      <p:pic>
        <p:nvPicPr>
          <p:cNvPr id="5" name="图片 4"/>
          <p:cNvPicPr>
            <a:picLocks noChangeAspect="1"/>
          </p:cNvPicPr>
          <p:nvPr/>
        </p:nvPicPr>
        <p:blipFill>
          <a:blip r:embed="rId3"/>
          <a:stretch>
            <a:fillRect/>
          </a:stretch>
        </p:blipFill>
        <p:spPr>
          <a:xfrm>
            <a:off x="6239222" y="2502678"/>
            <a:ext cx="3947723" cy="1575416"/>
          </a:xfrm>
          <a:prstGeom prst="rect">
            <a:avLst/>
          </a:prstGeom>
        </p:spPr>
      </p:pic>
      <p:pic>
        <p:nvPicPr>
          <p:cNvPr id="6" name="24答案.eps" descr="id:2147492250;FounderCES"/>
          <p:cNvPicPr/>
          <p:nvPr/>
        </p:nvPicPr>
        <p:blipFill>
          <a:blip r:embed="rId4"/>
          <a:stretch>
            <a:fillRect/>
          </a:stretch>
        </p:blipFill>
        <p:spPr>
          <a:xfrm>
            <a:off x="503425" y="5960763"/>
            <a:ext cx="840740" cy="299720"/>
          </a:xfrm>
          <a:prstGeom prst="rect">
            <a:avLst/>
          </a:prstGeom>
        </p:spPr>
      </p:pic>
      <p:sp>
        <p:nvSpPr>
          <p:cNvPr id="7" name="矩形 6"/>
          <p:cNvSpPr/>
          <p:nvPr/>
        </p:nvSpPr>
        <p:spPr>
          <a:xfrm>
            <a:off x="1443744" y="5877272"/>
            <a:ext cx="378630" cy="415498"/>
          </a:xfrm>
          <a:prstGeom prst="rect">
            <a:avLst/>
          </a:prstGeom>
        </p:spPr>
        <p:txBody>
          <a:bodyPr wrap="none">
            <a:spAutoFit/>
          </a:bodyPr>
          <a:lstStyle/>
          <a:p>
            <a:r>
              <a:rPr lang="en-US" altLang="zh-CN" sz="2100">
                <a:solidFill>
                  <a:srgbClr val="000000"/>
                </a:solidFill>
              </a:rPr>
              <a:t>C</a:t>
            </a:r>
            <a:endParaRPr lang="zh-CN" altLang="en-US" sz="2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548680"/>
                <a:ext cx="11485848" cy="483044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可知输电电流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输电线损耗功率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输电线损耗功率变为原来的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用户得到的功率</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用户得到的功率没有加倍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由输电电流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则输电线中的电流减半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输电线损耗功率变为原来的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548680"/>
                <a:ext cx="11485848" cy="4830445"/>
              </a:xfrm>
              <a:blipFill rotWithShape="1">
                <a:blip r:embed="rId1"/>
                <a:stretch>
                  <a:fillRect l="-2" t="-632" r="1" b="1"/>
                </a:stretch>
              </a:blipFill>
            </p:spPr>
            <p:txBody>
              <a:bodyPr/>
              <a:lstStyle/>
              <a:p>
                <a:r>
                  <a:rPr lang="zh-CN" altLang="en-US">
                    <a:noFill/>
                  </a:rPr>
                  <a:t> </a:t>
                </a:r>
              </a:p>
            </p:txBody>
          </p:sp>
        </mc:Fallback>
      </mc:AlternateContent>
      <p:pic>
        <p:nvPicPr>
          <p:cNvPr id="3" name="24解析.eps" descr="id:2147492243;FounderCES"/>
          <p:cNvPicPr/>
          <p:nvPr/>
        </p:nvPicPr>
        <p:blipFill>
          <a:blip r:embed="rId2"/>
          <a:stretch>
            <a:fillRect/>
          </a:stretch>
        </p:blipFill>
        <p:spPr>
          <a:xfrm>
            <a:off x="429930" y="999312"/>
            <a:ext cx="840740" cy="299720"/>
          </a:xfrm>
          <a:prstGeom prst="rect">
            <a:avLst/>
          </a:prstGeom>
        </p:spPr>
      </p:pic>
      <p:pic>
        <p:nvPicPr>
          <p:cNvPr id="4" name="图片 3"/>
          <p:cNvPicPr>
            <a:picLocks noChangeAspect="1"/>
          </p:cNvPicPr>
          <p:nvPr/>
        </p:nvPicPr>
        <p:blipFill>
          <a:blip r:embed="rId3"/>
          <a:stretch>
            <a:fillRect/>
          </a:stretch>
        </p:blipFill>
        <p:spPr>
          <a:xfrm>
            <a:off x="4064417" y="4562492"/>
            <a:ext cx="2516626" cy="1863097"/>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6581043" y="4443772"/>
            <a:ext cx="5263584" cy="210053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减小输电导线中的电流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减小输电电流，同时又要保证向用户提供一定的电功率，就要增大输电电压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因此，远距离输电常采用高压输电</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310;FounderCES"/>
          <p:cNvPicPr/>
          <p:nvPr/>
        </p:nvPicPr>
        <p:blipFill>
          <a:blip r:embed="rId1"/>
          <a:stretch>
            <a:fillRect/>
          </a:stretch>
        </p:blipFill>
        <p:spPr>
          <a:xfrm>
            <a:off x="550590" y="928972"/>
            <a:ext cx="1317625" cy="349885"/>
          </a:xfrm>
          <a:prstGeom prst="rect">
            <a:avLst/>
          </a:prstGeom>
        </p:spPr>
      </p:pic>
      <p:sp>
        <p:nvSpPr>
          <p:cNvPr id="4" name="内容占位符 3"/>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高压</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交流输电与直流输电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高压交流输电系统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输电环节：在发电站附近用升压变压器升高电压，用输电线输送到远方，在用电地区附近，用降压变压器降到所需电压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远距离输电电路图如图所示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b32.jpg" descr="id:2147492026;FounderCES"/>
          <p:cNvPicPr/>
          <p:nvPr/>
        </p:nvPicPr>
        <p:blipFill>
          <a:blip r:embed="rId2"/>
          <a:stretch>
            <a:fillRect/>
          </a:stretch>
        </p:blipFill>
        <p:spPr>
          <a:xfrm>
            <a:off x="1990750" y="3538359"/>
            <a:ext cx="7426960" cy="289179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高压直流输电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采用高压直流输电的原因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当交流输电功率很大时，导线的电感、电容引起的电压及电能损失很大；同一电网供电的发电机同步运行，技术上也存在困难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高压直流输电系统的工作程序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交变电流升压后输送到整流器，把高压交变电流变换成高压直流电流，经由高压直流线路输送到用电地区后，逆变器将高压直流电流变换成高压交变电流，再经降压变压器降压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高压直流输电系统的优点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不存在感抗和容抗引起的损耗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节省材料，输电结构简单，占地面积小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不需要考虑电网中的各发电机的同步运行问题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p:nvPr/>
        </p:nvSpPr>
        <p:spPr bwMode="auto">
          <a:xfrm>
            <a:off x="369998" y="3068960"/>
            <a:ext cx="11485848" cy="279223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电容与电感对交流输电线路的影响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电容器具有</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通交流、隔直流</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的特性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电容器对交变电流有一定的阻碍作用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物理学上把这种阻碍作用称为容抗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电感器具有</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通直流、阻交流</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的特性</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物理学中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把电感器对交变电流的阻碍作用称为感抗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感抗和容抗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合称电抗</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会造成交流输电线路上的电压和电能的损失</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拓展.eps" descr="id:2147492033;FounderCES"/>
          <p:cNvPicPr/>
          <p:nvPr/>
        </p:nvPicPr>
        <p:blipFill>
          <a:blip r:embed="rId1"/>
          <a:stretch>
            <a:fillRect/>
          </a:stretch>
        </p:blipFill>
        <p:spPr>
          <a:xfrm>
            <a:off x="519967" y="3240276"/>
            <a:ext cx="1191895" cy="3327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电能</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的利用与社会发展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发电机、电动机具有许多优越性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例如，电能通过发电厂和电力网实现了集中生产、分散使用，便于传输和分配；电动机灵活、小巧、适应力强，更加广泛地应用于工业生产领域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电能是二次能源，目前使用的电能，主要来自热能、水能、原子能、风能等其他形式的能量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电能的利用提高了劳动生产率，解放了劳动者</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2040;FounderCES"/>
          <p:cNvPicPr/>
          <p:nvPr/>
        </p:nvPicPr>
        <p:blipFill>
          <a:blip r:embed="rId1"/>
          <a:stretch>
            <a:fillRect/>
          </a:stretch>
        </p:blipFill>
        <p:spPr>
          <a:xfrm>
            <a:off x="550590" y="908720"/>
            <a:ext cx="1431925" cy="38036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313265" y="714793"/>
            <a:ext cx="7581025" cy="731220"/>
          </a:xfrm>
          <a:prstGeom prst="rect">
            <a:avLst/>
          </a:prstGeom>
        </p:spPr>
      </p:pic>
      <p:sp>
        <p:nvSpPr>
          <p:cNvPr id="4" name="内容占位符 3"/>
          <p:cNvSpPr>
            <a:spLocks noGrp="1"/>
          </p:cNvSpPr>
          <p:nvPr>
            <p:ph idx="1"/>
          </p:nvPr>
        </p:nvSpPr>
        <p:spPr>
          <a:xfrm>
            <a:off x="360854" y="1484784"/>
            <a:ext cx="11485848" cy="168424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远</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距离高压输电问题分析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解决远距离输电问题时，需要画输电的电路图，理清三个回路，掌握常用关系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电路图</a:t>
            </a:r>
            <a:endParaRPr lang="zh-CN" altLang="en-US"/>
          </a:p>
        </p:txBody>
      </p:sp>
      <p:pic>
        <p:nvPicPr>
          <p:cNvPr id="6" name="要点.eps" descr="id:2147492054;FounderCES"/>
          <p:cNvPicPr/>
          <p:nvPr/>
        </p:nvPicPr>
        <p:blipFill>
          <a:blip r:embed="rId2"/>
          <a:stretch>
            <a:fillRect/>
          </a:stretch>
        </p:blipFill>
        <p:spPr>
          <a:xfrm>
            <a:off x="550590" y="1628800"/>
            <a:ext cx="914400" cy="389255"/>
          </a:xfrm>
          <a:prstGeom prst="rect">
            <a:avLst/>
          </a:prstGeom>
        </p:spPr>
      </p:pic>
      <p:pic>
        <p:nvPicPr>
          <p:cNvPr id="8" name="f307u.jpg" descr="id:2147492061;FounderCES"/>
          <p:cNvPicPr/>
          <p:nvPr/>
        </p:nvPicPr>
        <p:blipFill>
          <a:blip r:embed="rId3"/>
          <a:stretch>
            <a:fillRect/>
          </a:stretch>
        </p:blipFill>
        <p:spPr>
          <a:xfrm>
            <a:off x="1464990" y="3306098"/>
            <a:ext cx="8557260" cy="283337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75298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功率关系：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电压关系：</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电流关系：</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输电电流：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线</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输电线上损耗的电功率：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线</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线</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输电线上的电压损失：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752985"/>
              </a:xfrm>
              <a:blipFill rotWithShape="1">
                <a:blip r:embed="rId1"/>
                <a:stretch>
                  <a:fillRect l="-2" t="-11" r="1" b="9"/>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5017</Words>
  <Application>WPS 演示</Application>
  <PresentationFormat>自定义</PresentationFormat>
  <Paragraphs>130</Paragraphs>
  <Slides>23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403</cp:revision>
  <dcterms:created xsi:type="dcterms:W3CDTF">2020-11-06T05:24:00Z</dcterms:created>
  <dcterms:modified xsi:type="dcterms:W3CDTF">2025-08-06T09:28:16Z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2441B1953D24454090C14334993EA84F_12</vt:lpwstr>
  </property>
</Properties>
</file>